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63" r:id="rId9"/>
    <p:sldId id="262" r:id="rId10"/>
    <p:sldId id="272" r:id="rId11"/>
    <p:sldId id="264" r:id="rId12"/>
    <p:sldId id="265" r:id="rId13"/>
    <p:sldId id="268" r:id="rId14"/>
    <p:sldId id="269" r:id="rId15"/>
    <p:sldId id="273" r:id="rId16"/>
    <p:sldId id="270" r:id="rId17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 varScale="1">
        <p:scale>
          <a:sx n="58" d="100"/>
          <a:sy n="58" d="100"/>
        </p:scale>
        <p:origin x="126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7174361" cy="1569660"/>
          </a:xfrm>
        </p:spPr>
        <p:txBody>
          <a:bodyPr/>
          <a:lstStyle/>
          <a:p>
            <a:r>
              <a:rPr lang="ru-RU" sz="3200" b="1" dirty="0"/>
              <a:t>«Оптимизация процесса одевания посредством освоения алгоритма одевания»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105" y="3594393"/>
            <a:ext cx="3600400" cy="830997"/>
          </a:xfrm>
        </p:spPr>
        <p:txBody>
          <a:bodyPr/>
          <a:lstStyle/>
          <a:p>
            <a:r>
              <a:rPr lang="ru-RU" dirty="0"/>
              <a:t>Коллектив педагогов ДОУ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38256FD-0626-45F2-A7E5-89A04CBE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82774"/>
              </p:ext>
            </p:extLst>
          </p:nvPr>
        </p:nvGraphicFramePr>
        <p:xfrm>
          <a:off x="1619672" y="1397000"/>
          <a:ext cx="600032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874178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12054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50%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1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6-12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 всех детей остается время для самостоятельной деятельности в группе;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Ситуация «успеха» у всех детей;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Самостоятельно одеваются;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Больше времени на прогулку.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1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956" y="116632"/>
            <a:ext cx="3807837" cy="1569660"/>
          </a:xfrm>
        </p:spPr>
        <p:txBody>
          <a:bodyPr/>
          <a:lstStyle/>
          <a:p>
            <a:r>
              <a:rPr lang="ru-RU" dirty="0"/>
              <a:t>Визуализация </a:t>
            </a:r>
            <a:br>
              <a:rPr lang="ru-RU" dirty="0"/>
            </a:br>
            <a:r>
              <a:rPr lang="ru-RU" dirty="0"/>
              <a:t>фотографии «Было» 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1988840"/>
            <a:ext cx="7488832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AC3478-77AA-42C1-8E03-AE758A90E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524" y="2024847"/>
            <a:ext cx="4104456" cy="31683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F60932-363D-47D0-A051-CFF906C76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2191" y="2150660"/>
            <a:ext cx="4104455" cy="29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27956" y="116632"/>
            <a:ext cx="3807837" cy="1077218"/>
          </a:xfrm>
        </p:spPr>
        <p:txBody>
          <a:bodyPr/>
          <a:lstStyle/>
          <a:p>
            <a:r>
              <a:rPr lang="ru-RU" dirty="0"/>
              <a:t>Визуализация </a:t>
            </a:r>
            <a:br>
              <a:rPr lang="ru-RU" dirty="0"/>
            </a:br>
            <a:r>
              <a:rPr lang="ru-RU" dirty="0"/>
              <a:t>фотографии «Было»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55EA92-9E8C-4570-AEAE-1C3451F95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45956"/>
              </p:ext>
            </p:extLst>
          </p:nvPr>
        </p:nvGraphicFramePr>
        <p:xfrm>
          <a:off x="251520" y="1785237"/>
          <a:ext cx="5181960" cy="401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960">
                  <a:extLst>
                    <a:ext uri="{9D8B030D-6E8A-4147-A177-3AD203B41FA5}">
                      <a16:colId xmlns:a16="http://schemas.microsoft.com/office/drawing/2014/main" val="4042202169"/>
                    </a:ext>
                  </a:extLst>
                </a:gridCol>
              </a:tblGrid>
              <a:tr h="29711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20122"/>
                  </a:ext>
                </a:extLst>
              </a:tr>
              <a:tr h="389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48800"/>
                  </a:ext>
                </a:extLst>
              </a:tr>
              <a:tr h="350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81032"/>
                  </a:ext>
                </a:extLst>
              </a:tr>
              <a:tr h="505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37728"/>
                  </a:ext>
                </a:extLst>
              </a:tr>
              <a:tr h="505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83994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416309"/>
                  </a:ext>
                </a:extLst>
              </a:tr>
              <a:tr h="342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476093"/>
                  </a:ext>
                </a:extLst>
              </a:tr>
              <a:tr h="713075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44822"/>
                  </a:ext>
                </a:extLst>
              </a:tr>
              <a:tr h="602745">
                <a:tc>
                  <a:txBody>
                    <a:bodyPr/>
                    <a:lstStyle>
                      <a:lvl1pPr marL="0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1241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22482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33723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44964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56205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67446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78687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89928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A9E03-59F7-45D7-91C8-8E0612214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943"/>
            <a:ext cx="3240360" cy="4293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080901-A436-46AE-89D9-4605975BE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74" y="1846685"/>
            <a:ext cx="2948438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569660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r>
              <a:rPr lang="ru-RU" dirty="0"/>
              <a:t>Визуализация </a:t>
            </a:r>
            <a:br>
              <a:rPr lang="ru-RU" dirty="0"/>
            </a:br>
            <a:r>
              <a:rPr lang="ru-RU" dirty="0"/>
              <a:t>(фотографии «Было» – «Стало»)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1B0817-4C6A-44E7-B81C-BEC23CBDB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4793" y="2683185"/>
            <a:ext cx="4320480" cy="29317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8041E-83D2-497C-9AF6-51808DAB7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15607"/>
            <a:ext cx="3075806" cy="429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87881" y="116632"/>
            <a:ext cx="3887987" cy="1077218"/>
          </a:xfrm>
        </p:spPr>
        <p:txBody>
          <a:bodyPr/>
          <a:lstStyle/>
          <a:p>
            <a:r>
              <a:rPr lang="ru-RU" dirty="0"/>
              <a:t>Визуализация </a:t>
            </a:r>
            <a:br>
              <a:rPr lang="ru-RU" dirty="0"/>
            </a:br>
            <a:r>
              <a:rPr lang="ru-RU" dirty="0"/>
              <a:t>фотографии «Стало»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19EB93-8E41-49BB-9888-81E962EE0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2664296" cy="43924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259A75-DB43-4AFA-8E0E-B1518FEBF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280831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8554" y="116632"/>
            <a:ext cx="4886659" cy="2062103"/>
          </a:xfrm>
        </p:spPr>
        <p:txBody>
          <a:bodyPr/>
          <a:lstStyle/>
          <a:p>
            <a:r>
              <a:rPr lang="ru-RU" dirty="0"/>
              <a:t>Информационная справка </a:t>
            </a:r>
            <a:br>
              <a:rPr lang="ru-RU" dirty="0"/>
            </a:br>
            <a:r>
              <a:rPr lang="ru-RU" dirty="0"/>
              <a:t>о результатах проекта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9925091-6A03-461E-BB51-6C9D18310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64442"/>
              </p:ext>
            </p:extLst>
          </p:nvPr>
        </p:nvGraphicFramePr>
        <p:xfrm>
          <a:off x="0" y="1124744"/>
          <a:ext cx="9036496" cy="556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3484201907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3441941123"/>
                    </a:ext>
                  </a:extLst>
                </a:gridCol>
              </a:tblGrid>
              <a:tr h="388617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МК ДОУ «Детский сад № 137»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566357"/>
                  </a:ext>
                </a:extLst>
              </a:tr>
              <a:tr h="479117">
                <a:tc>
                  <a:txBody>
                    <a:bodyPr/>
                    <a:lstStyle/>
                    <a:p>
                      <a:r>
                        <a:rPr lang="ru-RU" sz="1200" dirty="0"/>
                        <a:t>Название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«Оптимизация процесса одевания детей посредством освоения алгоритма одевания»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14591"/>
                  </a:ext>
                </a:extLst>
              </a:tr>
              <a:tr h="670764">
                <a:tc>
                  <a:txBody>
                    <a:bodyPr/>
                    <a:lstStyle/>
                    <a:p>
                      <a:r>
                        <a:rPr lang="ru-RU" sz="1200" dirty="0"/>
                        <a:t>Целевые ориентиры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Сокращение временных затрат по организации сбора детей на прогулку и исключение лишних действий воспитанников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373696"/>
                  </a:ext>
                </a:extLst>
              </a:tr>
              <a:tr h="388617">
                <a:tc>
                  <a:txBody>
                    <a:bodyPr/>
                    <a:lstStyle/>
                    <a:p>
                      <a:r>
                        <a:rPr lang="ru-RU" sz="1200" dirty="0"/>
                        <a:t>Сроки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01.11.2021- 04.03.2022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97072"/>
                  </a:ext>
                </a:extLst>
              </a:tr>
              <a:tr h="1565838">
                <a:tc>
                  <a:txBody>
                    <a:bodyPr/>
                    <a:lstStyle/>
                    <a:p>
                      <a:r>
                        <a:rPr lang="ru-RU" sz="1200" dirty="0"/>
                        <a:t>Основания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Ключевой риск:</a:t>
                      </a:r>
                    </a:p>
                    <a:p>
                      <a:r>
                        <a:rPr lang="ru-RU" sz="1200" dirty="0"/>
                        <a:t>Длительный процесс организации сбора на прогулку и в следствии этого – сокращение прогулки.</a:t>
                      </a:r>
                    </a:p>
                    <a:p>
                      <a:r>
                        <a:rPr lang="ru-RU" sz="1200" dirty="0"/>
                        <a:t>Проблема: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Отсутствие у детей навыка последовательности одевания (алгоритма);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/>
                        <a:t>2. отсутствие визуального образца хранения вещей в шкафчиках;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/>
                        <a:t>3. Длительное время ожидания тех детей, которые не имеют навыка самостоятельного одевания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383658"/>
                  </a:ext>
                </a:extLst>
              </a:tr>
              <a:tr h="1820644">
                <a:tc>
                  <a:txBody>
                    <a:bodyPr/>
                    <a:lstStyle/>
                    <a:p>
                      <a:r>
                        <a:rPr lang="ru-RU" sz="1200" dirty="0"/>
                        <a:t>Мероприятия по достижению целевых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Использование игровых моментов, дидактических игр.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Визуализация в приемной группы, в шкафчиках для раздевания.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Составление алгоритма одевания детей и схемы расположения вещей в шкафчиках.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Игровые ситуации самостоятельного одевания детей, бережного отношения к вещам.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Консультации для родителей.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632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181" y="116632"/>
            <a:ext cx="184730" cy="58477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E490405-2863-41E7-8A8E-CCE77CBC5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98850"/>
              </p:ext>
            </p:extLst>
          </p:nvPr>
        </p:nvGraphicFramePr>
        <p:xfrm>
          <a:off x="251520" y="1514634"/>
          <a:ext cx="864096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957720959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4046585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Результаты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Создание комфортных условий для одевания детей на прогулку.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Сокращение потерь времени на процесс одевания.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3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Проблемы, возникшие при реализации проекта и способы решения.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Не соблюдение алгоритма одевания.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Отсутствие мотивации для создания порядка в шкафчиках.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Отсутствие визуализации в шкафчиках.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Несформированность процессов одевания у детей.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2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Финансовые затраты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1000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26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Использованные инструменты бережливых технологий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Визуализация (алгоритм)расположения вещей в шкафчиках.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Смайлики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Алгоритмы одевания и раздевания.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3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Контактное лицо по проекту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/>
                        <a:t>Филиппова Татьяна Геннадьевна – старший воспитатель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672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80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3393" y="116632"/>
            <a:ext cx="3196708" cy="1077218"/>
          </a:xfrm>
        </p:spPr>
        <p:txBody>
          <a:bodyPr/>
          <a:lstStyle/>
          <a:p>
            <a:r>
              <a:rPr lang="ru-RU" dirty="0"/>
              <a:t>Паспорт проекта </a:t>
            </a:r>
            <a:br>
              <a:rPr lang="ru-RU" dirty="0"/>
            </a:b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64276-E888-4720-8FB8-1A9B22A7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39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2" y="3284984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331471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Филиппова Т.Г. – старший воспитатель 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Кононова Е.П. -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39" y="3431565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Казанцева О.Ю. -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Черновол А.В.  -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317" y="3431565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>
                <a:solidFill>
                  <a:srgbClr val="002060"/>
                </a:solidFill>
              </a:rPr>
              <a:t>Янютина</a:t>
            </a:r>
            <a:r>
              <a:rPr lang="ru-RU" sz="1400" b="1" dirty="0">
                <a:solidFill>
                  <a:srgbClr val="002060"/>
                </a:solidFill>
              </a:rPr>
              <a:t> Е.Е. – педагог-психолог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69" y="519490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16105" y="5301208"/>
            <a:ext cx="410445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ФИО – куратор 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882" y="188640"/>
            <a:ext cx="184731" cy="5847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Карта, текст-пояснение, фото-материал</a:t>
            </a:r>
          </a:p>
        </p:txBody>
      </p:sp>
      <p:pic>
        <p:nvPicPr>
          <p:cNvPr id="1026" name="Picture 2" descr="Ожидание  помощи что взять? Излишние запасы. Лишние вещи.Лишние вещи. Ищет но...">
            <a:extLst>
              <a:ext uri="{FF2B5EF4-FFF2-40B4-BE49-F238E27FC236}">
                <a16:creationId xmlns:a16="http://schemas.microsoft.com/office/drawing/2014/main" id="{E4A185C3-D3AA-4287-88A7-C49A0D86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2" y="980728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C4F9-B303-4443-A0F4-E553C4DF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Лишняя транспортировка. Ожидание.Неправильный порядок. Ожидание.Ждет помощи,...">
            <a:extLst>
              <a:ext uri="{FF2B5EF4-FFF2-40B4-BE49-F238E27FC236}">
                <a16:creationId xmlns:a16="http://schemas.microsoft.com/office/drawing/2014/main" id="{75FD4C5E-5645-4F90-A130-892BE3EE8A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10850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6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2" y="5516197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1628801"/>
            <a:ext cx="47165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9F446342-F54E-4B96-9FF8-5592DAB43C85}"/>
              </a:ext>
            </a:extLst>
          </p:cNvPr>
          <p:cNvSpPr/>
          <p:nvPr/>
        </p:nvSpPr>
        <p:spPr bwMode="auto">
          <a:xfrm>
            <a:off x="2843807" y="1824498"/>
            <a:ext cx="3677989" cy="832740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Федеральный уровень</a:t>
            </a: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07C85A27-56EA-4882-B2F6-14F6F042353B}"/>
              </a:ext>
            </a:extLst>
          </p:cNvPr>
          <p:cNvSpPr/>
          <p:nvPr/>
        </p:nvSpPr>
        <p:spPr bwMode="auto">
          <a:xfrm>
            <a:off x="2699792" y="3336666"/>
            <a:ext cx="3536775" cy="832740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Региональный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 уровень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F7ABA446-1589-4FFC-8B8F-85E41B888374}"/>
              </a:ext>
            </a:extLst>
          </p:cNvPr>
          <p:cNvSpPr/>
          <p:nvPr/>
        </p:nvSpPr>
        <p:spPr bwMode="auto">
          <a:xfrm>
            <a:off x="2572544" y="4848834"/>
            <a:ext cx="3816424" cy="85807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 </a:t>
            </a:r>
            <a:r>
              <a:rPr lang="ru-RU" dirty="0"/>
              <a:t>У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ровень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A4796-B7F6-4EA5-BD58-405960C9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15" y="760348"/>
            <a:ext cx="3080843" cy="584775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B050"/>
                </a:solidFill>
              </a:rPr>
              <a:t>Анализ проблем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B76926D-5746-497E-A137-625E5E6A3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665070"/>
              </p:ext>
            </p:extLst>
          </p:nvPr>
        </p:nvGraphicFramePr>
        <p:xfrm>
          <a:off x="900113" y="1557338"/>
          <a:ext cx="7802562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854">
                  <a:extLst>
                    <a:ext uri="{9D8B030D-6E8A-4147-A177-3AD203B41FA5}">
                      <a16:colId xmlns:a16="http://schemas.microsoft.com/office/drawing/2014/main" val="2756418641"/>
                    </a:ext>
                  </a:extLst>
                </a:gridCol>
                <a:gridCol w="2600854">
                  <a:extLst>
                    <a:ext uri="{9D8B030D-6E8A-4147-A177-3AD203B41FA5}">
                      <a16:colId xmlns:a16="http://schemas.microsoft.com/office/drawing/2014/main" val="3103066692"/>
                    </a:ext>
                  </a:extLst>
                </a:gridCol>
                <a:gridCol w="2600854">
                  <a:extLst>
                    <a:ext uri="{9D8B030D-6E8A-4147-A177-3AD203B41FA5}">
                      <a16:colId xmlns:a16="http://schemas.microsoft.com/office/drawing/2014/main" val="2462428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Способ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Экономия времени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5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Несовершенство микропроцессов у дошкольников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Обучение детей застегивать замок, завязывать шапку и шнурки, используя игровые моменты, дидактические игры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2-3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4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Неправильное расположение вещей в шкафчиках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Обращать внимание детей на алгоритмы одевания и раздевания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4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Отвлечение детей на разговоры и на других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Научить детей не отвлекаться, а смотреть на алгоритмы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Не развита самостоятельность, так как </a:t>
                      </a:r>
                      <a:r>
                        <a:rPr lang="ru-RU" sz="1200" dirty="0" err="1"/>
                        <a:t>расчитывают</a:t>
                      </a:r>
                      <a:r>
                        <a:rPr lang="ru-RU" sz="1200" dirty="0"/>
                        <a:t> на помощь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Учить детей самостоятельности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1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Лишние движения, ходьба по приемной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523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0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540" y="260648"/>
            <a:ext cx="184731" cy="5847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Карта, текст-пояснение, фото-материал</a:t>
            </a:r>
          </a:p>
        </p:txBody>
      </p:sp>
      <p:pic>
        <p:nvPicPr>
          <p:cNvPr id="1026" name="Picture 2" descr="Карта целевого состояния процесса«Организация режимного момента – одевание д...">
            <a:extLst>
              <a:ext uri="{FF2B5EF4-FFF2-40B4-BE49-F238E27FC236}">
                <a16:creationId xmlns:a16="http://schemas.microsoft.com/office/drawing/2014/main" id="{15E1FE87-7C2E-4F47-8C1C-1C6BDAEE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10850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9170"/>
              </p:ext>
            </p:extLst>
          </p:nvPr>
        </p:nvGraphicFramePr>
        <p:xfrm>
          <a:off x="646659" y="1248092"/>
          <a:ext cx="7885781" cy="334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детей к проведению режимного момента- одевание на прогулку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20-10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детей к проведению режимного момента- одевание детей на прогулку с помощью алгоритма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6-12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92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10281</TotalTime>
  <Words>459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Futura PT Book</vt:lpstr>
      <vt:lpstr>Futura PT Medium</vt:lpstr>
      <vt:lpstr>Times New Roman</vt:lpstr>
      <vt:lpstr>Оформление по умолчанию</vt:lpstr>
      <vt:lpstr>«Оптимизация процесса одевания посредством освоения алгоритма одевания»</vt:lpstr>
      <vt:lpstr>Паспорт проекта   </vt:lpstr>
      <vt:lpstr>Команда проекта</vt:lpstr>
      <vt:lpstr>Презентация PowerPoint</vt:lpstr>
      <vt:lpstr>Презентация PowerPoint</vt:lpstr>
      <vt:lpstr>Пирамида проблем</vt:lpstr>
      <vt:lpstr>Анализ проблем</vt:lpstr>
      <vt:lpstr>Презентация PowerPoint</vt:lpstr>
      <vt:lpstr>Достигнутые результаты</vt:lpstr>
      <vt:lpstr>Достигнутые результаты</vt:lpstr>
      <vt:lpstr>Визуализация  фотографии «Было»   </vt:lpstr>
      <vt:lpstr>Визуализация  фотографии «Было» </vt:lpstr>
      <vt:lpstr>Результаты проекта. Визуализация  (фотографии «Было» – «Стало») </vt:lpstr>
      <vt:lpstr>Визуализация  фотографии «Стало» </vt:lpstr>
      <vt:lpstr>Информационная справка  о результатах проекта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admin</cp:lastModifiedBy>
  <cp:revision>582</cp:revision>
  <cp:lastPrinted>2019-02-18T01:46:55Z</cp:lastPrinted>
  <dcterms:created xsi:type="dcterms:W3CDTF">2007-01-29T08:57:19Z</dcterms:created>
  <dcterms:modified xsi:type="dcterms:W3CDTF">2025-01-17T02:12:06Z</dcterms:modified>
</cp:coreProperties>
</file>